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  <p:sldMasterId id="2147483744" r:id="rId2"/>
  </p:sldMasterIdLst>
  <p:sldIdLst>
    <p:sldId id="270" r:id="rId3"/>
    <p:sldId id="264" r:id="rId4"/>
    <p:sldId id="268" r:id="rId5"/>
    <p:sldId id="265" r:id="rId6"/>
    <p:sldId id="261" r:id="rId7"/>
    <p:sldId id="260" r:id="rId8"/>
    <p:sldId id="266" r:id="rId9"/>
    <p:sldId id="269" r:id="rId10"/>
    <p:sldId id="267" r:id="rId11"/>
    <p:sldId id="25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3333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74" d="100"/>
          <a:sy n="74" d="100"/>
        </p:scale>
        <p:origin x="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36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206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406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7044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4628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0885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692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9380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408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5107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356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9351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3924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833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9493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8574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8812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7871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5280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7550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8140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10007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3883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4582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9963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1235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4877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005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611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127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60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53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73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135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3596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2ECB6D8-32A3-475A-9ED3-AAFEFB1DF074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6E065-361B-4F04-BBBB-B646D3C74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399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ب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75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39520" y="220014"/>
            <a:ext cx="8811308" cy="6400802"/>
          </a:xfrm>
          <a:prstGeom prst="roundRect">
            <a:avLst>
              <a:gd name="adj" fmla="val 5299"/>
            </a:avLst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plastic">
            <a:bevelT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8268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47007" y="0"/>
            <a:ext cx="634499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/>
            <a:r>
              <a:rPr lang="fa-IR" sz="5400" dirty="0" smtClean="0">
                <a:solidFill>
                  <a:srgbClr val="FFFF00"/>
                </a:solidFill>
                <a:cs typeface="Mj_Faraz" panose="00000700000000000000" pitchFamily="2" charset="-78"/>
              </a:rPr>
              <a:t>تکلیف(مشق):</a:t>
            </a:r>
            <a:endParaRPr lang="en-US" sz="5400" dirty="0">
              <a:solidFill>
                <a:srgbClr val="FFFF00"/>
              </a:solidFill>
              <a:cs typeface="Mj_Faraz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138773"/>
            <a:ext cx="12192000" cy="255454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marL="514350" indent="-514350" algn="justLow" rtl="1">
              <a:buAutoNum type="arabicPeriod"/>
            </a:pPr>
            <a:r>
              <a:rPr lang="fa-IR" sz="3200" dirty="0" smtClean="0">
                <a:cs typeface="Mj_Faraz" panose="00000700000000000000" pitchFamily="2" charset="-78"/>
              </a:rPr>
              <a:t>نوشتن </a:t>
            </a:r>
            <a:r>
              <a:rPr lang="fa-IR" sz="3200" dirty="0">
                <a:cs typeface="Mj_Faraz" panose="00000700000000000000" pitchFamily="2" charset="-78"/>
              </a:rPr>
              <a:t>همه‎ی شکل‎های نشانه در دفتر </a:t>
            </a:r>
            <a:r>
              <a:rPr lang="fa-IR" sz="3200" dirty="0" smtClean="0">
                <a:cs typeface="Mj_Faraz" panose="00000700000000000000" pitchFamily="2" charset="-78"/>
              </a:rPr>
              <a:t>مشق</a:t>
            </a:r>
          </a:p>
          <a:p>
            <a:pPr marL="514350" indent="-514350" algn="justLow" rtl="1">
              <a:buAutoNum type="arabicPeriod"/>
            </a:pPr>
            <a:r>
              <a:rPr lang="fa-IR" sz="3200" dirty="0" smtClean="0">
                <a:cs typeface="Mj_Faraz" panose="00000700000000000000" pitchFamily="2" charset="-78"/>
              </a:rPr>
              <a:t>انجام تمرینات کتاب نگارش</a:t>
            </a:r>
          </a:p>
          <a:p>
            <a:pPr marL="514350" indent="-514350" algn="justLow" rtl="1">
              <a:buAutoNum type="arabicPeriod"/>
            </a:pPr>
            <a:r>
              <a:rPr lang="fa-IR" sz="3200" dirty="0" smtClean="0">
                <a:cs typeface="Mj_Faraz" panose="00000700000000000000" pitchFamily="2" charset="-78"/>
              </a:rPr>
              <a:t>املای انگی</a:t>
            </a:r>
          </a:p>
          <a:p>
            <a:pPr marL="514350" indent="-514350" algn="justLow" rtl="1">
              <a:buAutoNum type="arabicPeriod"/>
            </a:pPr>
            <a:r>
              <a:rPr lang="fa-IR" sz="3200" dirty="0" smtClean="0">
                <a:cs typeface="Mj_Faraz" panose="00000700000000000000" pitchFamily="2" charset="-78"/>
              </a:rPr>
              <a:t>کشیدن یک نقاشی برای نشانه‎ی جدید در دفتر نقاشی مخصوص نشانه‎ها</a:t>
            </a:r>
          </a:p>
          <a:p>
            <a:pPr marL="514350" indent="-514350" algn="justLow" rtl="1">
              <a:buAutoNum type="arabicPeriod"/>
            </a:pPr>
            <a:r>
              <a:rPr lang="fa-IR" sz="3200" dirty="0" smtClean="0">
                <a:cs typeface="Mj_Faraz" panose="00000700000000000000" pitchFamily="2" charset="-78"/>
              </a:rPr>
              <a:t>تمرینات نگارشی در دفتر مشق</a:t>
            </a:r>
          </a:p>
        </p:txBody>
      </p:sp>
    </p:spTree>
    <p:extLst>
      <p:ext uri="{BB962C8B-B14F-4D97-AF65-F5344CB8AC3E}">
        <p14:creationId xmlns:p14="http://schemas.microsoft.com/office/powerpoint/2010/main" val="134649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511379" y="100753"/>
            <a:ext cx="9577587" cy="5231101"/>
            <a:chOff x="-1" y="-79278"/>
            <a:chExt cx="12192001" cy="6858000"/>
          </a:xfrm>
        </p:grpSpPr>
        <p:grpSp>
          <p:nvGrpSpPr>
            <p:cNvPr id="26" name="Group 25"/>
            <p:cNvGrpSpPr/>
            <p:nvPr/>
          </p:nvGrpSpPr>
          <p:grpSpPr>
            <a:xfrm>
              <a:off x="-1" y="-79278"/>
              <a:ext cx="12192001" cy="6858000"/>
              <a:chOff x="-1" y="-79278"/>
              <a:chExt cx="12192001" cy="6858000"/>
            </a:xfrm>
          </p:grpSpPr>
          <p:grpSp>
            <p:nvGrpSpPr>
              <p:cNvPr id="29" name="Group 28"/>
              <p:cNvGrpSpPr/>
              <p:nvPr/>
            </p:nvGrpSpPr>
            <p:grpSpPr>
              <a:xfrm>
                <a:off x="-1" y="-79278"/>
                <a:ext cx="12192001" cy="6858000"/>
                <a:chOff x="-1" y="-79278"/>
                <a:chExt cx="12192000" cy="6858000"/>
              </a:xfrm>
            </p:grpSpPr>
            <p:pic>
              <p:nvPicPr>
                <p:cNvPr id="31" name="Picture 30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948"/>
                <a:stretch/>
              </p:blipFill>
              <p:spPr>
                <a:xfrm>
                  <a:off x="-1" y="-79278"/>
                  <a:ext cx="12192000" cy="6858000"/>
                </a:xfrm>
                <a:prstGeom prst="rect">
                  <a:avLst/>
                </a:prstGeom>
              </p:spPr>
            </p:pic>
            <p:cxnSp>
              <p:nvCxnSpPr>
                <p:cNvPr id="32" name="Straight Connector 31"/>
                <p:cNvCxnSpPr/>
                <p:nvPr/>
              </p:nvCxnSpPr>
              <p:spPr>
                <a:xfrm flipV="1">
                  <a:off x="384213" y="2369716"/>
                  <a:ext cx="114300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3" name="Straight Connector 32"/>
                <p:cNvCxnSpPr/>
                <p:nvPr/>
              </p:nvCxnSpPr>
              <p:spPr>
                <a:xfrm flipV="1">
                  <a:off x="369186" y="3488023"/>
                  <a:ext cx="114300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4" name="Straight Connector 33"/>
                <p:cNvCxnSpPr/>
                <p:nvPr/>
              </p:nvCxnSpPr>
              <p:spPr>
                <a:xfrm flipV="1">
                  <a:off x="382065" y="1208471"/>
                  <a:ext cx="114300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5" name="Straight Connector 34"/>
                <p:cNvCxnSpPr/>
                <p:nvPr/>
              </p:nvCxnSpPr>
              <p:spPr>
                <a:xfrm flipV="1">
                  <a:off x="384213" y="4700790"/>
                  <a:ext cx="114300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36" name="Straight Connector 35"/>
                <p:cNvCxnSpPr/>
                <p:nvPr/>
              </p:nvCxnSpPr>
              <p:spPr>
                <a:xfrm flipV="1">
                  <a:off x="384213" y="5898529"/>
                  <a:ext cx="11430000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" lastClr="FFFFFF"/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30" name="TextBox 29"/>
              <p:cNvSpPr txBox="1"/>
              <p:nvPr/>
            </p:nvSpPr>
            <p:spPr>
              <a:xfrm>
                <a:off x="1400573" y="692797"/>
                <a:ext cx="9390853" cy="76944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a-IR" sz="4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cs typeface="Mj_Faraz" panose="00000700000000000000" pitchFamily="2" charset="-78"/>
                  </a:rPr>
                  <a:t>به نام خدای مهربان</a:t>
                </a:r>
                <a:endParaRPr kumimoji="0" lang="en-US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cs typeface="Mj_Faraz" panose="00000700000000000000" pitchFamily="2" charset="-78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382066" y="1751986"/>
              <a:ext cx="11430000" cy="9588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justLow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4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cs typeface="Mj_Faraz" panose="00000700000000000000" pitchFamily="2" charset="-78"/>
                </a:rPr>
                <a:t>فارسی اوّل دبستان</a:t>
              </a:r>
              <a:endParaRPr kumimoji="0" 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Mj_Faraz" panose="000007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740202" y="2934224"/>
              <a:ext cx="4069715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justLow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4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cs typeface="Mj_Faraz" panose="00000700000000000000" pitchFamily="2" charset="-78"/>
                </a:rPr>
                <a:t>آموزش نشانه‎‎ی:</a:t>
              </a:r>
              <a:endParaRPr kumimoji="0" 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Mj_Faraz" panose="00000700000000000000" pitchFamily="2" charset="-78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6140997" y="2230708"/>
            <a:ext cx="1983347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5400" dirty="0" smtClean="0">
                <a:solidFill>
                  <a:schemeClr val="bg1"/>
                </a:solidFill>
                <a:latin typeface="Calibri" panose="020F0502020204030204"/>
                <a:cs typeface="Mj_Faraz" panose="00000700000000000000" pitchFamily="2" charset="-78"/>
              </a:rPr>
              <a:t>بـ   ب</a:t>
            </a:r>
            <a:endParaRPr lang="en-US" sz="5400" dirty="0">
              <a:solidFill>
                <a:schemeClr val="bg1"/>
              </a:solidFill>
              <a:latin typeface="Calibri" panose="020F0502020204030204"/>
              <a:cs typeface="Mj_Faraz" panose="00000700000000000000" pitchFamily="2" charset="-78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47" y="98998"/>
            <a:ext cx="4623515" cy="67590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440984" y="3208825"/>
            <a:ext cx="1339403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/>
            <a:r>
              <a:rPr lang="fa-IR" sz="4800" dirty="0" smtClean="0">
                <a:cs typeface="Mj_Faraz" panose="00000700000000000000" pitchFamily="2" charset="-78"/>
              </a:rPr>
              <a:t>مثل؟</a:t>
            </a:r>
            <a:endParaRPr lang="en-US" sz="4800" dirty="0"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984" y="5502254"/>
            <a:ext cx="1751016" cy="1345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2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26073" y="0"/>
            <a:ext cx="2665927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/>
            <a:r>
              <a:rPr lang="fa-IR" sz="5400" dirty="0" smtClean="0">
                <a:solidFill>
                  <a:srgbClr val="FFFF00"/>
                </a:solidFill>
                <a:cs typeface="Mj_Faraz" panose="00000700000000000000" pitchFamily="2" charset="-78"/>
              </a:rPr>
              <a:t>قصه‎ی نشانه:</a:t>
            </a:r>
            <a:endParaRPr lang="en-US" sz="5400" dirty="0">
              <a:solidFill>
                <a:srgbClr val="FFFF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138773"/>
            <a:ext cx="12192000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Low" rtl="1"/>
            <a:r>
              <a:rPr lang="fa-IR" sz="3200" dirty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r>
              <a:rPr lang="fa-IR" sz="3200" dirty="0">
                <a:cs typeface="Mj_Faraz" panose="00000700000000000000" pitchFamily="2" charset="-78"/>
              </a:rPr>
              <a:t> کوچولو نقطه‌اش را دوست نداشت. راه که می‌رفت، گیر می‌کرد به نقطه‌اش و می‌افتاد </a:t>
            </a:r>
            <a:r>
              <a:rPr lang="fa-IR" sz="3200" dirty="0" smtClean="0">
                <a:cs typeface="Mj_Faraz" panose="00000700000000000000" pitchFamily="2" charset="-78"/>
              </a:rPr>
              <a:t>زمین.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cs typeface="Mj_Faraz" panose="00000700000000000000" pitchFamily="2" charset="-78"/>
              </a:rPr>
              <a:t>یک </a:t>
            </a:r>
            <a:r>
              <a:rPr lang="fa-IR" sz="3200" dirty="0">
                <a:cs typeface="Mj_Faraz" panose="00000700000000000000" pitchFamily="2" charset="-78"/>
              </a:rPr>
              <a:t>روز </a:t>
            </a:r>
            <a:r>
              <a:rPr lang="fa-IR" sz="3200" dirty="0" smtClean="0">
                <a:cs typeface="Mj_Faraz" panose="00000700000000000000" pitchFamily="2" charset="-78"/>
              </a:rPr>
              <a:t>رفت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cs typeface="Mj_Faraz" panose="00000700000000000000" pitchFamily="2" charset="-78"/>
              </a:rPr>
              <a:t>پیش </a:t>
            </a:r>
            <a:r>
              <a:rPr lang="fa-IR" sz="3200" dirty="0">
                <a:cs typeface="Mj_Faraz" panose="00000700000000000000" pitchFamily="2" charset="-78"/>
              </a:rPr>
              <a:t>قیچی و گفت :” چین و چین و چین … نقطه را بچین</a:t>
            </a:r>
            <a:r>
              <a:rPr lang="fa-IR" sz="3200" dirty="0" smtClean="0">
                <a:cs typeface="Mj_Faraz" panose="00000700000000000000" pitchFamily="2" charset="-78"/>
              </a:rPr>
              <a:t>!”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cs typeface="Mj_Faraz" panose="00000700000000000000" pitchFamily="2" charset="-78"/>
              </a:rPr>
              <a:t>قیچی</a:t>
            </a:r>
            <a:r>
              <a:rPr lang="fa-IR" sz="3200" dirty="0">
                <a:cs typeface="Mj_Faraz" panose="00000700000000000000" pitchFamily="2" charset="-78"/>
              </a:rPr>
              <a:t>، نقطه را چید. </a:t>
            </a:r>
            <a:r>
              <a:rPr lang="fa-IR" sz="3200" dirty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r>
              <a:rPr lang="fa-IR" sz="3200" dirty="0">
                <a:cs typeface="Mj_Faraz" panose="00000700000000000000" pitchFamily="2" charset="-78"/>
              </a:rPr>
              <a:t>، بی نقطه شد. راحت </a:t>
            </a:r>
            <a:r>
              <a:rPr lang="fa-IR" sz="3200" dirty="0" smtClean="0">
                <a:cs typeface="Mj_Faraz" panose="00000700000000000000" pitchFamily="2" charset="-78"/>
              </a:rPr>
              <a:t>و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cs typeface="Mj_Faraz" panose="00000700000000000000" pitchFamily="2" charset="-78"/>
              </a:rPr>
              <a:t>خوشحال </a:t>
            </a:r>
            <a:r>
              <a:rPr lang="fa-IR" sz="3200" dirty="0">
                <a:cs typeface="Mj_Faraz" panose="00000700000000000000" pitchFamily="2" charset="-78"/>
              </a:rPr>
              <a:t>دوید و رفت به مدرسه. نشست روی تخته سیاه و گفت: “سلام</a:t>
            </a:r>
            <a:r>
              <a:rPr lang="fa-IR" sz="3200" dirty="0" smtClean="0">
                <a:cs typeface="Mj_Faraz" panose="00000700000000000000" pitchFamily="2" charset="-78"/>
              </a:rPr>
              <a:t>!”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cs typeface="Mj_Faraz" panose="00000700000000000000" pitchFamily="2" charset="-78"/>
              </a:rPr>
              <a:t>تخته </a:t>
            </a:r>
            <a:r>
              <a:rPr lang="fa-IR" sz="3200" dirty="0">
                <a:cs typeface="Mj_Faraz" panose="00000700000000000000" pitchFamily="2" charset="-78"/>
              </a:rPr>
              <a:t>سیاه گفت:  “تو دیگه کی هستی؟ </a:t>
            </a:r>
            <a:r>
              <a:rPr lang="fa-IR" sz="3200" dirty="0" smtClean="0">
                <a:cs typeface="Mj_Faraz" panose="00000700000000000000" pitchFamily="2" charset="-78"/>
              </a:rPr>
              <a:t>تو</a:t>
            </a:r>
            <a:r>
              <a:rPr lang="en-US" sz="3200" dirty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cs typeface="Mj_Faraz" panose="00000700000000000000" pitchFamily="2" charset="-78"/>
              </a:rPr>
              <a:t>هیچی </a:t>
            </a:r>
            <a:r>
              <a:rPr lang="fa-IR" sz="3200" dirty="0">
                <a:cs typeface="Mj_Faraz" panose="00000700000000000000" pitchFamily="2" charset="-78"/>
              </a:rPr>
              <a:t>نیستی</a:t>
            </a:r>
            <a:r>
              <a:rPr lang="fa-IR" sz="3200" dirty="0" smtClean="0">
                <a:cs typeface="Mj_Faraz" panose="00000700000000000000" pitchFamily="2" charset="-78"/>
              </a:rPr>
              <a:t>!”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r>
              <a:rPr lang="fa-IR" sz="3200" dirty="0">
                <a:cs typeface="Mj_Faraz" panose="00000700000000000000" pitchFamily="2" charset="-78"/>
              </a:rPr>
              <a:t> بی نقطه، ناراحت شد. رفت و نشست روی دفتر </a:t>
            </a:r>
            <a:r>
              <a:rPr lang="fa-IR" sz="3200" dirty="0" smtClean="0">
                <a:cs typeface="Mj_Faraz" panose="00000700000000000000" pitchFamily="2" charset="-78"/>
              </a:rPr>
              <a:t>مشق.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cs typeface="Mj_Faraz" panose="00000700000000000000" pitchFamily="2" charset="-78"/>
              </a:rPr>
              <a:t>دفتر </a:t>
            </a:r>
            <a:r>
              <a:rPr lang="fa-IR" sz="3200" dirty="0">
                <a:cs typeface="Mj_Faraz" panose="00000700000000000000" pitchFamily="2" charset="-78"/>
              </a:rPr>
              <a:t>گفت: “ تو دیگه کی هستی؟ </a:t>
            </a:r>
            <a:r>
              <a:rPr lang="fa-IR" sz="3200" dirty="0" smtClean="0">
                <a:cs typeface="Mj_Faraz" panose="00000700000000000000" pitchFamily="2" charset="-78"/>
              </a:rPr>
              <a:t>تو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cs typeface="Mj_Faraz" panose="00000700000000000000" pitchFamily="2" charset="-78"/>
              </a:rPr>
              <a:t>هیچی </a:t>
            </a:r>
            <a:r>
              <a:rPr lang="fa-IR" sz="3200" dirty="0">
                <a:cs typeface="Mj_Faraz" panose="00000700000000000000" pitchFamily="2" charset="-78"/>
              </a:rPr>
              <a:t>نیستی</a:t>
            </a:r>
            <a:r>
              <a:rPr lang="fa-IR" sz="3200" dirty="0" smtClean="0">
                <a:cs typeface="Mj_Faraz" panose="00000700000000000000" pitchFamily="2" charset="-78"/>
              </a:rPr>
              <a:t>!”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r>
              <a:rPr lang="fa-IR" sz="3200" dirty="0">
                <a:cs typeface="Mj_Faraz" panose="00000700000000000000" pitchFamily="2" charset="-78"/>
              </a:rPr>
              <a:t> بی نقطه، خیلی ناراحت شد. داد زد : “ من </a:t>
            </a:r>
            <a:r>
              <a:rPr lang="fa-IR" sz="3200" dirty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r>
              <a:rPr lang="fa-IR" sz="3200" dirty="0">
                <a:cs typeface="Mj_Faraz" panose="00000700000000000000" pitchFamily="2" charset="-78"/>
              </a:rPr>
              <a:t> هستم</a:t>
            </a:r>
            <a:r>
              <a:rPr lang="fa-IR" sz="3200" dirty="0" smtClean="0">
                <a:cs typeface="Mj_Faraz" panose="00000700000000000000" pitchFamily="2" charset="-78"/>
              </a:rPr>
              <a:t>!”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cs typeface="Mj_Faraz" panose="00000700000000000000" pitchFamily="2" charset="-78"/>
              </a:rPr>
              <a:t>پاک </a:t>
            </a:r>
            <a:r>
              <a:rPr lang="fa-IR" sz="3200" dirty="0">
                <a:cs typeface="Mj_Faraz" panose="00000700000000000000" pitchFamily="2" charset="-78"/>
              </a:rPr>
              <a:t>کن گفت: “ نه، تو </a:t>
            </a:r>
            <a:r>
              <a:rPr lang="fa-IR" sz="3200" dirty="0" smtClean="0">
                <a:cs typeface="Mj_Faraz" panose="00000700000000000000" pitchFamily="2" charset="-78"/>
              </a:rPr>
              <a:t>اشتباهی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cs typeface="Mj_Faraz" panose="00000700000000000000" pitchFamily="2" charset="-78"/>
              </a:rPr>
              <a:t>هستی</a:t>
            </a:r>
            <a:r>
              <a:rPr lang="fa-IR" sz="3200" dirty="0">
                <a:cs typeface="Mj_Faraz" panose="00000700000000000000" pitchFamily="2" charset="-78"/>
              </a:rPr>
              <a:t>!” و خواست که پاکش </a:t>
            </a:r>
            <a:r>
              <a:rPr lang="fa-IR" sz="3200" dirty="0" smtClean="0">
                <a:cs typeface="Mj_Faraz" panose="00000700000000000000" pitchFamily="2" charset="-78"/>
              </a:rPr>
              <a:t>کند.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r>
              <a:rPr lang="fa-IR" sz="3200" dirty="0">
                <a:cs typeface="Mj_Faraz" panose="00000700000000000000" pitchFamily="2" charset="-78"/>
              </a:rPr>
              <a:t> بی‌نقطه، ترسید. داد زد:  “کمک، کمک</a:t>
            </a:r>
            <a:r>
              <a:rPr lang="fa-IR" sz="3200" dirty="0" smtClean="0">
                <a:cs typeface="Mj_Faraz" panose="00000700000000000000" pitchFamily="2" charset="-78"/>
              </a:rPr>
              <a:t>!…”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cs typeface="Mj_Faraz" panose="00000700000000000000" pitchFamily="2" charset="-78"/>
              </a:rPr>
              <a:t>مداد </a:t>
            </a:r>
            <a:r>
              <a:rPr lang="fa-IR" sz="3200" dirty="0">
                <a:cs typeface="Mj_Faraz" panose="00000700000000000000" pitchFamily="2" charset="-78"/>
              </a:rPr>
              <a:t>سیاه آمد به </a:t>
            </a:r>
            <a:r>
              <a:rPr lang="fa-IR" sz="3200" dirty="0" smtClean="0">
                <a:cs typeface="Mj_Faraz" panose="00000700000000000000" pitchFamily="2" charset="-78"/>
              </a:rPr>
              <a:t>کمکش. زود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cs typeface="Mj_Faraz" panose="00000700000000000000" pitchFamily="2" charset="-78"/>
              </a:rPr>
              <a:t>یک </a:t>
            </a:r>
            <a:r>
              <a:rPr lang="fa-IR" sz="3200" dirty="0">
                <a:cs typeface="Mj_Faraz" panose="00000700000000000000" pitchFamily="2" charset="-78"/>
              </a:rPr>
              <a:t>نقطه برایش گذاشت . </a:t>
            </a:r>
            <a:r>
              <a:rPr lang="fa-IR" sz="3200" dirty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r>
              <a:rPr lang="fa-IR" sz="3200" dirty="0">
                <a:cs typeface="Mj_Faraz" panose="00000700000000000000" pitchFamily="2" charset="-78"/>
              </a:rPr>
              <a:t> شد مثل </a:t>
            </a:r>
            <a:r>
              <a:rPr lang="fa-IR" sz="3200" dirty="0" smtClean="0">
                <a:cs typeface="Mj_Faraz" panose="00000700000000000000" pitchFamily="2" charset="-78"/>
              </a:rPr>
              <a:t>اولش.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cs typeface="Mj_Faraz" panose="00000700000000000000" pitchFamily="2" charset="-78"/>
              </a:rPr>
              <a:t>از </a:t>
            </a:r>
            <a:r>
              <a:rPr lang="fa-IR" sz="3200" dirty="0">
                <a:cs typeface="Mj_Faraz" panose="00000700000000000000" pitchFamily="2" charset="-78"/>
              </a:rPr>
              <a:t>خوشحالی داد زد: “ حالا دیدید؟… من </a:t>
            </a:r>
            <a:r>
              <a:rPr lang="fa-IR" sz="3200" dirty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r>
              <a:rPr lang="fa-IR" sz="3200" dirty="0">
                <a:cs typeface="Mj_Faraz" panose="00000700000000000000" pitchFamily="2" charset="-78"/>
              </a:rPr>
              <a:t> هستم</a:t>
            </a:r>
            <a:r>
              <a:rPr lang="fa-IR" sz="3200" dirty="0" smtClean="0">
                <a:cs typeface="Mj_Faraz" panose="00000700000000000000" pitchFamily="2" charset="-78"/>
              </a:rPr>
              <a:t>!…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cs typeface="Mj_Faraz" panose="00000700000000000000" pitchFamily="2" charset="-78"/>
              </a:rPr>
              <a:t>من</a:t>
            </a:r>
            <a:r>
              <a:rPr lang="fa-IR" sz="3200" dirty="0">
                <a:cs typeface="Mj_Faraz" panose="00000700000000000000" pitchFamily="2" charset="-78"/>
              </a:rPr>
              <a:t> </a:t>
            </a:r>
            <a:r>
              <a:rPr lang="fa-IR" sz="3200" dirty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r>
              <a:rPr lang="fa-IR" sz="3200" dirty="0">
                <a:cs typeface="Mj_Faraz" panose="00000700000000000000" pitchFamily="2" charset="-78"/>
              </a:rPr>
              <a:t> هستم</a:t>
            </a:r>
            <a:r>
              <a:rPr lang="fa-IR" sz="3200" dirty="0" smtClean="0">
                <a:cs typeface="Mj_Faraz" panose="00000700000000000000" pitchFamily="2" charset="-78"/>
              </a:rPr>
              <a:t>!”</a:t>
            </a:r>
            <a:r>
              <a:rPr lang="en-US" sz="3200" dirty="0" smtClean="0"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cs typeface="Mj_Faraz" panose="00000700000000000000" pitchFamily="2" charset="-78"/>
              </a:rPr>
              <a:t>پاک </a:t>
            </a:r>
            <a:r>
              <a:rPr lang="fa-IR" sz="3200" dirty="0">
                <a:cs typeface="Mj_Faraz" panose="00000700000000000000" pitchFamily="2" charset="-78"/>
              </a:rPr>
              <a:t>کن نگاهش کرد و گفت: “ ببخشید… مثل این که من اشتباهی آمدم!” و راهش را کج کرد و رفت.</a:t>
            </a:r>
            <a:endParaRPr lang="en-US" sz="3200" dirty="0"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461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26073" y="0"/>
            <a:ext cx="2665927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/>
            <a:r>
              <a:rPr lang="fa-IR" sz="5400" dirty="0" smtClean="0">
                <a:solidFill>
                  <a:srgbClr val="FFFF00"/>
                </a:solidFill>
                <a:cs typeface="Mj_Faraz" panose="00000700000000000000" pitchFamily="2" charset="-78"/>
              </a:rPr>
              <a:t>شکل نشانه:</a:t>
            </a:r>
            <a:endParaRPr lang="en-US" sz="5400" dirty="0">
              <a:solidFill>
                <a:srgbClr val="FFFF00"/>
              </a:solidFill>
              <a:cs typeface="Mj_Faraz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395470" y="3760631"/>
            <a:ext cx="7315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272010" y="2238540"/>
            <a:ext cx="1017431" cy="22159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sz="13800" dirty="0" smtClean="0">
                <a:solidFill>
                  <a:schemeClr val="bg1"/>
                </a:solidFill>
                <a:cs typeface="Mj_Faraz" panose="00000700000000000000" pitchFamily="2" charset="-78"/>
              </a:rPr>
              <a:t>بـ</a:t>
            </a:r>
            <a:endParaRPr lang="en-US" sz="13800" dirty="0">
              <a:solidFill>
                <a:schemeClr val="bg1"/>
              </a:solidFill>
              <a:cs typeface="Mj_Faraz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00789" y="2238540"/>
            <a:ext cx="1017431" cy="22159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sz="13800" dirty="0" smtClean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endParaRPr lang="en-US" sz="13800" dirty="0">
              <a:solidFill>
                <a:schemeClr val="bg1"/>
              </a:solidFill>
              <a:cs typeface="Mj_Faraz" panose="00000700000000000000" pitchFamily="2" charset="-78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7289441" y="4121239"/>
            <a:ext cx="1403798" cy="95303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371267" y="5074276"/>
            <a:ext cx="133940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3200" dirty="0" smtClean="0">
                <a:solidFill>
                  <a:schemeClr val="bg1"/>
                </a:solidFill>
                <a:cs typeface="Mj_Faraz" panose="00000700000000000000" pitchFamily="2" charset="-78"/>
              </a:rPr>
              <a:t>بـ</a:t>
            </a:r>
            <a:r>
              <a:rPr lang="fa-IR" sz="3200" dirty="0" smtClean="0">
                <a:solidFill>
                  <a:srgbClr val="FF0000"/>
                </a:solidFill>
                <a:cs typeface="Mj_Faraz" panose="00000700000000000000" pitchFamily="2" charset="-78"/>
              </a:rPr>
              <a:t> </a:t>
            </a:r>
            <a:r>
              <a:rPr lang="fa-IR" sz="3200" dirty="0" smtClean="0">
                <a:cs typeface="Mj_Faraz" panose="00000700000000000000" pitchFamily="2" charset="-78"/>
              </a:rPr>
              <a:t>غیرآخر</a:t>
            </a:r>
            <a:endParaRPr lang="en-US" sz="3200" dirty="0">
              <a:cs typeface="Mj_Faraz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84865" y="5074276"/>
            <a:ext cx="133940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3200" dirty="0" smtClean="0">
                <a:solidFill>
                  <a:schemeClr val="bg1"/>
                </a:solidFill>
                <a:cs typeface="Mj_Faraz" panose="00000700000000000000" pitchFamily="2" charset="-78"/>
              </a:rPr>
              <a:t>ب </a:t>
            </a:r>
            <a:r>
              <a:rPr lang="fa-IR" sz="3200" dirty="0" smtClean="0">
                <a:cs typeface="Mj_Faraz" panose="00000700000000000000" pitchFamily="2" charset="-78"/>
              </a:rPr>
              <a:t>آخر</a:t>
            </a:r>
            <a:endParaRPr lang="en-US" sz="3200" dirty="0">
              <a:cs typeface="Mj_Faraz" panose="00000700000000000000" pitchFamily="2" charset="-78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3850781" y="4121239"/>
            <a:ext cx="1423117" cy="9530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53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07886"/>
            <a:ext cx="12192000" cy="563231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rtl="1"/>
            <a:r>
              <a:rPr lang="fa-IR" sz="3600" dirty="0">
                <a:cs typeface="Mj_Faraz" panose="00000700000000000000" pitchFamily="2" charset="-78"/>
              </a:rPr>
              <a:t>اسمت چیه؟(آ) هستی              نه نه نه  </a:t>
            </a:r>
            <a:r>
              <a:rPr lang="fa-IR" sz="3600" dirty="0" smtClean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r>
              <a:rPr lang="fa-IR" sz="3600" dirty="0" smtClean="0">
                <a:cs typeface="Mj_Faraz" panose="00000700000000000000" pitchFamily="2" charset="-78"/>
              </a:rPr>
              <a:t> </a:t>
            </a:r>
            <a:r>
              <a:rPr lang="fa-IR" sz="3600" dirty="0">
                <a:cs typeface="Mj_Faraz" panose="00000700000000000000" pitchFamily="2" charset="-78"/>
              </a:rPr>
              <a:t>هستم</a:t>
            </a:r>
          </a:p>
          <a:p>
            <a:pPr algn="ctr" rtl="1"/>
            <a:r>
              <a:rPr lang="fa-IR" sz="3600" dirty="0">
                <a:cs typeface="Mj_Faraz" panose="00000700000000000000" pitchFamily="2" charset="-78"/>
              </a:rPr>
              <a:t>من </a:t>
            </a:r>
            <a:r>
              <a:rPr lang="fa-IR" sz="3600" dirty="0" smtClean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r>
              <a:rPr lang="fa-IR" sz="3600" dirty="0" smtClean="0">
                <a:cs typeface="Mj_Faraz" panose="00000700000000000000" pitchFamily="2" charset="-78"/>
              </a:rPr>
              <a:t> </a:t>
            </a:r>
            <a:r>
              <a:rPr lang="fa-IR" sz="3600" dirty="0">
                <a:cs typeface="Mj_Faraz" panose="00000700000000000000" pitchFamily="2" charset="-78"/>
              </a:rPr>
              <a:t>آخر هستم                     شبیه   قایق   هستم</a:t>
            </a:r>
          </a:p>
          <a:p>
            <a:pPr algn="ctr" rtl="1"/>
            <a:r>
              <a:rPr lang="fa-IR" sz="3600" dirty="0">
                <a:cs typeface="Mj_Faraz" panose="00000700000000000000" pitchFamily="2" charset="-78"/>
              </a:rPr>
              <a:t>نقطه ای خیلی کوچک                زیر      پایم     گذاشتم</a:t>
            </a:r>
          </a:p>
          <a:p>
            <a:pPr algn="ctr" rtl="1"/>
            <a:r>
              <a:rPr lang="fa-IR" sz="3600" dirty="0">
                <a:cs typeface="Mj_Faraz" panose="00000700000000000000" pitchFamily="2" charset="-78"/>
              </a:rPr>
              <a:t>در      کلمات      بسیار                  آخرین حرف من  هستم   </a:t>
            </a:r>
          </a:p>
          <a:p>
            <a:pPr algn="ctr" rtl="1"/>
            <a:r>
              <a:rPr lang="fa-IR" sz="3600" dirty="0">
                <a:cs typeface="Mj_Faraz" panose="00000700000000000000" pitchFamily="2" charset="-78"/>
              </a:rPr>
              <a:t>مثل آ</a:t>
            </a:r>
            <a:r>
              <a:rPr lang="fa-IR" sz="3600" dirty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r>
              <a:rPr lang="fa-IR" sz="3600" dirty="0">
                <a:cs typeface="Mj_Faraz" panose="00000700000000000000" pitchFamily="2" charset="-78"/>
              </a:rPr>
              <a:t>  مثل تا</a:t>
            </a:r>
            <a:r>
              <a:rPr lang="fa-IR" sz="3600" dirty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r>
              <a:rPr lang="fa-IR" sz="3600" dirty="0">
                <a:cs typeface="Mj_Faraz" panose="00000700000000000000" pitchFamily="2" charset="-78"/>
              </a:rPr>
              <a:t>                          آخرین    حرف     آدا</a:t>
            </a:r>
            <a:r>
              <a:rPr lang="fa-IR" sz="3600" dirty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</a:p>
          <a:p>
            <a:pPr algn="ctr" rtl="1"/>
            <a:r>
              <a:rPr lang="fa-IR" sz="3600" dirty="0">
                <a:cs typeface="Mj_Faraz" panose="00000700000000000000" pitchFamily="2" charset="-78"/>
              </a:rPr>
              <a:t>حالا    بگو     چه     هستم ؟  </a:t>
            </a:r>
            <a:r>
              <a:rPr lang="fa-IR" sz="3600" dirty="0">
                <a:solidFill>
                  <a:schemeClr val="bg1"/>
                </a:solidFill>
                <a:cs typeface="Mj_Faraz" panose="00000700000000000000" pitchFamily="2" charset="-78"/>
              </a:rPr>
              <a:t>ب  ب</a:t>
            </a:r>
            <a:r>
              <a:rPr lang="fa-IR" sz="3600" dirty="0">
                <a:cs typeface="Mj_Faraz" panose="00000700000000000000" pitchFamily="2" charset="-78"/>
              </a:rPr>
              <a:t>         </a:t>
            </a:r>
          </a:p>
          <a:p>
            <a:pPr algn="ctr" rtl="1"/>
            <a:r>
              <a:rPr lang="fa-IR" sz="3600" dirty="0">
                <a:cs typeface="Mj_Faraz" panose="00000700000000000000" pitchFamily="2" charset="-78"/>
              </a:rPr>
              <a:t>  بدون هیچ صدا بگو که هستم؟ </a:t>
            </a:r>
            <a:r>
              <a:rPr lang="fa-IR" sz="3600" dirty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r>
              <a:rPr lang="fa-IR" sz="3600" dirty="0">
                <a:cs typeface="Mj_Faraz" panose="00000700000000000000" pitchFamily="2" charset="-78"/>
              </a:rPr>
              <a:t>  </a:t>
            </a:r>
            <a:r>
              <a:rPr lang="fa-IR" sz="3600" dirty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</a:p>
          <a:p>
            <a:pPr algn="ctr" rtl="1"/>
            <a:r>
              <a:rPr lang="fa-IR" sz="3600" dirty="0">
                <a:cs typeface="Mj_Faraz" panose="00000700000000000000" pitchFamily="2" charset="-78"/>
              </a:rPr>
              <a:t>با حرکت لب ها بگو چه هستم؟  </a:t>
            </a:r>
            <a:r>
              <a:rPr lang="fa-IR" sz="3600" dirty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r>
              <a:rPr lang="fa-IR" sz="3600" dirty="0">
                <a:cs typeface="Mj_Faraz" panose="00000700000000000000" pitchFamily="2" charset="-78"/>
              </a:rPr>
              <a:t>  </a:t>
            </a:r>
            <a:r>
              <a:rPr lang="fa-IR" sz="3600" dirty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</a:p>
          <a:p>
            <a:pPr algn="ctr" rtl="1"/>
            <a:r>
              <a:rPr lang="fa-IR" sz="3600" dirty="0">
                <a:cs typeface="Mj_Faraz" panose="00000700000000000000" pitchFamily="2" charset="-78"/>
              </a:rPr>
              <a:t> آفرین ومرحبا                              به کودکان دانا</a:t>
            </a:r>
          </a:p>
          <a:p>
            <a:pPr algn="ctr" rtl="1"/>
            <a:r>
              <a:rPr lang="fa-IR" sz="3600" dirty="0">
                <a:cs typeface="Mj_Faraz" panose="00000700000000000000" pitchFamily="2" charset="-78"/>
              </a:rPr>
              <a:t>هزار هزار آفرین                          به بچٌه های بینا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65690" y="0"/>
            <a:ext cx="206062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FFFF00"/>
                </a:solidFill>
                <a:cs typeface="Mj_Faraz" panose="00000700000000000000" pitchFamily="2" charset="-78"/>
              </a:rPr>
              <a:t>شعر نشانه</a:t>
            </a:r>
            <a:endParaRPr lang="en-US" sz="4000" dirty="0">
              <a:solidFill>
                <a:srgbClr val="FFFF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589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145110"/>
              </p:ext>
            </p:extLst>
          </p:nvPr>
        </p:nvGraphicFramePr>
        <p:xfrm>
          <a:off x="3087064" y="643485"/>
          <a:ext cx="603504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1680"/>
                <a:gridCol w="2011680"/>
                <a:gridCol w="2011680"/>
              </a:tblGrid>
              <a:tr h="594360"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rgbClr val="FF000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rgbClr val="FF000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rgbClr val="FF000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rgbClr val="FF000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rgbClr val="FF000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rgbClr val="FF000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168200" y="66572"/>
            <a:ext cx="587276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FFFF00"/>
                </a:solidFill>
                <a:cs typeface="Mj_Faraz" panose="00000700000000000000" pitchFamily="2" charset="-78"/>
              </a:rPr>
              <a:t>جدول نشانه‎ها (شهرک الفبا)</a:t>
            </a:r>
            <a:endParaRPr lang="en-US" sz="2800" dirty="0">
              <a:solidFill>
                <a:srgbClr val="FFFF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958287"/>
              </p:ext>
            </p:extLst>
          </p:nvPr>
        </p:nvGraphicFramePr>
        <p:xfrm>
          <a:off x="2081224" y="1939591"/>
          <a:ext cx="8046720" cy="475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1680"/>
                <a:gridCol w="2011680"/>
                <a:gridCol w="2011680"/>
                <a:gridCol w="2011680"/>
              </a:tblGrid>
              <a:tr h="594360"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rgbClr val="0070C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493248"/>
              </p:ext>
            </p:extLst>
          </p:nvPr>
        </p:nvGraphicFramePr>
        <p:xfrm>
          <a:off x="10167441" y="6100111"/>
          <a:ext cx="2011680" cy="594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1680"/>
              </a:tblGrid>
              <a:tr h="594360"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rgbClr val="0070C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786528"/>
              </p:ext>
            </p:extLst>
          </p:nvPr>
        </p:nvGraphicFramePr>
        <p:xfrm>
          <a:off x="30047" y="6100111"/>
          <a:ext cx="2011680" cy="594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1680"/>
              </a:tblGrid>
              <a:tr h="594360">
                <a:tc>
                  <a:txBody>
                    <a:bodyPr/>
                    <a:lstStyle/>
                    <a:p>
                      <a:pPr algn="ctr" rtl="1"/>
                      <a:endParaRPr lang="en-US" sz="3200" dirty="0">
                        <a:solidFill>
                          <a:srgbClr val="0070C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122015" y="1257015"/>
            <a:ext cx="200008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3200" dirty="0">
                <a:solidFill>
                  <a:srgbClr val="FF0000"/>
                </a:solidFill>
                <a:cs typeface="Mj_Faraz" panose="00000700000000000000" pitchFamily="2" charset="-78"/>
              </a:rPr>
              <a:t>آ   ا</a:t>
            </a:r>
            <a:endParaRPr lang="en-US" sz="32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28715" y="1937072"/>
            <a:ext cx="200008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3200" dirty="0">
                <a:solidFill>
                  <a:schemeClr val="bg1"/>
                </a:solidFill>
                <a:cs typeface="Mj_Faraz" panose="00000700000000000000" pitchFamily="2" charset="-78"/>
              </a:rPr>
              <a:t>بـ   ب</a:t>
            </a:r>
            <a:endParaRPr lang="en-US" sz="3200" dirty="0">
              <a:solidFill>
                <a:schemeClr val="bg1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506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409903" y="0"/>
            <a:ext cx="3782097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/>
            <a:r>
              <a:rPr lang="fa-IR" sz="5400" dirty="0" smtClean="0">
                <a:solidFill>
                  <a:srgbClr val="FFFF00"/>
                </a:solidFill>
                <a:cs typeface="Mj_Faraz" panose="00000700000000000000" pitchFamily="2" charset="-78"/>
              </a:rPr>
              <a:t>جدول ترکیب نشانه:</a:t>
            </a:r>
            <a:endParaRPr lang="en-US" sz="5400" dirty="0">
              <a:solidFill>
                <a:srgbClr val="FFFF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194058"/>
              </p:ext>
            </p:extLst>
          </p:nvPr>
        </p:nvGraphicFramePr>
        <p:xfrm>
          <a:off x="731234" y="1493949"/>
          <a:ext cx="10881360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54480"/>
                <a:gridCol w="1554480"/>
                <a:gridCol w="1554480"/>
                <a:gridCol w="1554480"/>
                <a:gridCol w="1554480"/>
                <a:gridCol w="1554480"/>
                <a:gridCol w="1554480"/>
              </a:tblGrid>
              <a:tr h="1828800">
                <a:tc>
                  <a:txBody>
                    <a:bodyPr/>
                    <a:lstStyle/>
                    <a:p>
                      <a:pPr algn="ctr" rtl="1"/>
                      <a:endParaRPr lang="en-US" sz="7200" dirty="0">
                        <a:solidFill>
                          <a:srgbClr val="FF000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6000" dirty="0">
                        <a:solidFill>
                          <a:srgbClr val="FF000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5600" dirty="0">
                        <a:solidFill>
                          <a:srgbClr val="FF000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7200" dirty="0">
                        <a:solidFill>
                          <a:srgbClr val="FF000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7200" dirty="0">
                        <a:solidFill>
                          <a:srgbClr val="FF000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7200" dirty="0" smtClean="0">
                          <a:solidFill>
                            <a:srgbClr val="FF0000"/>
                          </a:solidFill>
                          <a:cs typeface="Mj_Faraz" panose="00000700000000000000" pitchFamily="2" charset="-78"/>
                        </a:rPr>
                        <a:t>آ</a:t>
                      </a:r>
                      <a:r>
                        <a:rPr lang="fa-IR" sz="7200" baseline="0" dirty="0" smtClean="0">
                          <a:solidFill>
                            <a:srgbClr val="FF0000"/>
                          </a:solidFill>
                          <a:cs typeface="Mj_Faraz" panose="00000700000000000000" pitchFamily="2" charset="-78"/>
                        </a:rPr>
                        <a:t> ا</a:t>
                      </a:r>
                      <a:endParaRPr lang="en-US" sz="7200" dirty="0">
                        <a:solidFill>
                          <a:srgbClr val="FF000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7200" dirty="0">
                        <a:cs typeface="Mj_Faraz" panose="000007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828800">
                <a:tc>
                  <a:txBody>
                    <a:bodyPr/>
                    <a:lstStyle/>
                    <a:p>
                      <a:pPr algn="ctr" rtl="1"/>
                      <a:endParaRPr lang="en-US" sz="7200" dirty="0">
                        <a:cs typeface="Mj_Faraz" panose="000007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7200" dirty="0">
                        <a:cs typeface="Mj_Faraz" panose="000007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7200" dirty="0">
                        <a:cs typeface="Mj_Faraz" panose="000007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7200" dirty="0">
                        <a:cs typeface="Mj_Faraz" panose="000007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7200" dirty="0">
                        <a:cs typeface="Mj_Faraz" panose="000007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7200" dirty="0">
                        <a:cs typeface="Mj_Faraz" panose="000007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7200" dirty="0" smtClean="0">
                          <a:solidFill>
                            <a:schemeClr val="bg1"/>
                          </a:solidFill>
                          <a:cs typeface="Mj_Faraz" panose="00000700000000000000" pitchFamily="2" charset="-78"/>
                        </a:rPr>
                        <a:t>بـ</a:t>
                      </a:r>
                      <a:endParaRPr lang="en-US" sz="7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3" name="Smiley Face 32"/>
          <p:cNvSpPr/>
          <p:nvPr/>
        </p:nvSpPr>
        <p:spPr>
          <a:xfrm>
            <a:off x="10135673" y="1700011"/>
            <a:ext cx="1371600" cy="1371600"/>
          </a:xfrm>
          <a:prstGeom prst="smileyFace">
            <a:avLst/>
          </a:prstGeom>
        </p:spPr>
        <p:style>
          <a:lnRef idx="2">
            <a:schemeClr val="dk1"/>
          </a:lnRef>
          <a:fillRef idx="1002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8525814" y="3657600"/>
            <a:ext cx="150682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7200" dirty="0" smtClean="0">
                <a:solidFill>
                  <a:schemeClr val="bg1"/>
                </a:solidFill>
                <a:cs typeface="Mj_Faraz" panose="00000700000000000000" pitchFamily="2" charset="-78"/>
              </a:rPr>
              <a:t>ب</a:t>
            </a:r>
            <a:r>
              <a:rPr lang="fa-IR" sz="72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ا</a:t>
            </a:r>
            <a:endParaRPr lang="en-US" sz="7200" dirty="0">
              <a:solidFill>
                <a:schemeClr val="bg1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064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95261"/>
              </p:ext>
            </p:extLst>
          </p:nvPr>
        </p:nvGraphicFramePr>
        <p:xfrm>
          <a:off x="3153177" y="1923849"/>
          <a:ext cx="6400800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3600"/>
                <a:gridCol w="2133600"/>
                <a:gridCol w="2133600"/>
              </a:tblGrid>
              <a:tr h="1828800">
                <a:tc>
                  <a:txBody>
                    <a:bodyPr/>
                    <a:lstStyle/>
                    <a:p>
                      <a:pPr algn="ctr" rtl="1"/>
                      <a:r>
                        <a:rPr lang="fa-IR" sz="7200" dirty="0" smtClean="0">
                          <a:solidFill>
                            <a:srgbClr val="009900"/>
                          </a:solidFill>
                          <a:cs typeface="Mj_Faraz" panose="00000700000000000000" pitchFamily="2" charset="-78"/>
                        </a:rPr>
                        <a:t>آخر</a:t>
                      </a:r>
                      <a:endParaRPr lang="en-US" sz="7200" dirty="0">
                        <a:solidFill>
                          <a:srgbClr val="00990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6000" dirty="0" smtClean="0">
                          <a:solidFill>
                            <a:srgbClr val="009900"/>
                          </a:solidFill>
                          <a:cs typeface="Mj_Faraz" panose="00000700000000000000" pitchFamily="2" charset="-78"/>
                        </a:rPr>
                        <a:t>وَسَـط</a:t>
                      </a:r>
                      <a:endParaRPr lang="en-US" sz="6000" dirty="0">
                        <a:solidFill>
                          <a:srgbClr val="00990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5600" dirty="0" smtClean="0">
                          <a:solidFill>
                            <a:srgbClr val="009900"/>
                          </a:solidFill>
                          <a:cs typeface="Mj_Faraz" panose="00000700000000000000" pitchFamily="2" charset="-78"/>
                        </a:rPr>
                        <a:t>اَوَّل</a:t>
                      </a:r>
                      <a:endParaRPr lang="en-US" sz="5600" dirty="0">
                        <a:solidFill>
                          <a:srgbClr val="00990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1828800">
                <a:tc>
                  <a:txBody>
                    <a:bodyPr/>
                    <a:lstStyle/>
                    <a:p>
                      <a:pPr algn="ctr" rtl="1"/>
                      <a:r>
                        <a:rPr lang="fa-IR" sz="7200" dirty="0" smtClean="0">
                          <a:solidFill>
                            <a:schemeClr val="bg1"/>
                          </a:solidFill>
                          <a:cs typeface="Mj_Faraz" panose="00000700000000000000" pitchFamily="2" charset="-78"/>
                        </a:rPr>
                        <a:t>آ</a:t>
                      </a:r>
                      <a:r>
                        <a:rPr lang="fa-IR" sz="7200" dirty="0" smtClean="0">
                          <a:solidFill>
                            <a:srgbClr val="FF0000"/>
                          </a:solidFill>
                          <a:cs typeface="Mj_Faraz" panose="00000700000000000000" pitchFamily="2" charset="-78"/>
                        </a:rPr>
                        <a:t>ب</a:t>
                      </a:r>
                      <a:endParaRPr lang="en-US" sz="7200" dirty="0">
                        <a:solidFill>
                          <a:srgbClr val="FF0000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7200" dirty="0" smtClean="0">
                          <a:solidFill>
                            <a:schemeClr val="bg1"/>
                          </a:solidFill>
                          <a:cs typeface="Mj_Faraz" panose="00000700000000000000" pitchFamily="2" charset="-78"/>
                        </a:rPr>
                        <a:t>اَ</a:t>
                      </a:r>
                      <a:r>
                        <a:rPr lang="fa-IR" sz="7200" dirty="0" smtClean="0">
                          <a:solidFill>
                            <a:srgbClr val="FF0000"/>
                          </a:solidFill>
                          <a:cs typeface="Mj_Faraz" panose="00000700000000000000" pitchFamily="2" charset="-78"/>
                        </a:rPr>
                        <a:t>ب</a:t>
                      </a:r>
                      <a:r>
                        <a:rPr lang="fa-IR" sz="7200" dirty="0" smtClean="0">
                          <a:solidFill>
                            <a:schemeClr val="bg1"/>
                          </a:solidFill>
                          <a:cs typeface="Mj_Faraz" panose="00000700000000000000" pitchFamily="2" charset="-78"/>
                        </a:rPr>
                        <a:t>ر</a:t>
                      </a:r>
                      <a:endParaRPr lang="en-US" sz="7200" dirty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7200" dirty="0" smtClean="0">
                          <a:solidFill>
                            <a:srgbClr val="FF0000"/>
                          </a:solidFill>
                          <a:cs typeface="Mj_Faraz" panose="00000700000000000000" pitchFamily="2" charset="-78"/>
                        </a:rPr>
                        <a:t>ب</a:t>
                      </a:r>
                      <a:r>
                        <a:rPr lang="fa-IR" sz="7200" dirty="0" smtClean="0">
                          <a:solidFill>
                            <a:schemeClr val="bg1"/>
                          </a:solidFill>
                          <a:cs typeface="Mj_Faraz" panose="00000700000000000000" pitchFamily="2" charset="-78"/>
                        </a:rPr>
                        <a:t>اد</a:t>
                      </a:r>
                      <a:endParaRPr lang="en-US" sz="7200" dirty="0" smtClean="0">
                        <a:solidFill>
                          <a:schemeClr val="bg1"/>
                        </a:solidFill>
                        <a:cs typeface="Mj_Faraz" panose="00000700000000000000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915955" y="0"/>
            <a:ext cx="527604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/>
            <a:r>
              <a:rPr lang="fa-IR" sz="5400" dirty="0" smtClean="0">
                <a:solidFill>
                  <a:srgbClr val="FFFF00"/>
                </a:solidFill>
                <a:cs typeface="Mj_Faraz" panose="00000700000000000000" pitchFamily="2" charset="-78"/>
              </a:rPr>
              <a:t>جای قرار گرفتن نشانه:</a:t>
            </a:r>
            <a:endParaRPr lang="en-US" sz="5400" dirty="0">
              <a:solidFill>
                <a:srgbClr val="FFFF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4508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47007" y="0"/>
            <a:ext cx="634499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Low" rtl="1"/>
            <a:r>
              <a:rPr lang="fa-IR" sz="5400" dirty="0" smtClean="0">
                <a:solidFill>
                  <a:srgbClr val="FFFF00"/>
                </a:solidFill>
                <a:cs typeface="Mj_Faraz" panose="00000700000000000000" pitchFamily="2" charset="-78"/>
              </a:rPr>
              <a:t>واژه‎آموزی (کلمات درس):</a:t>
            </a:r>
            <a:endParaRPr lang="en-US" sz="5400" dirty="0">
              <a:solidFill>
                <a:srgbClr val="FFFF00"/>
              </a:solidFill>
              <a:cs typeface="Mj_Faraz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39" y="1655274"/>
            <a:ext cx="2286000" cy="228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375" y="1655274"/>
            <a:ext cx="2286000" cy="2286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007" y="1655274"/>
            <a:ext cx="2286000" cy="2286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476375" y="4211553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 smtClean="0">
                <a:solidFill>
                  <a:schemeClr val="bg1"/>
                </a:solidFill>
                <a:cs typeface="Mj_Faraz" panose="00000700000000000000" pitchFamily="2" charset="-78"/>
              </a:rPr>
              <a:t>آ</a:t>
            </a:r>
            <a:r>
              <a:rPr lang="fa-IR" sz="54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ب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04007" y="4211553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ب</a:t>
            </a:r>
            <a:r>
              <a:rPr lang="fa-IR" sz="5400" dirty="0" smtClean="0">
                <a:solidFill>
                  <a:schemeClr val="bg1"/>
                </a:solidFill>
                <a:cs typeface="Mj_Faraz" panose="00000700000000000000" pitchFamily="2" charset="-78"/>
              </a:rPr>
              <a:t>اد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1639" y="4211553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ب</a:t>
            </a:r>
            <a:r>
              <a:rPr lang="fa-IR" sz="5400" dirty="0" smtClean="0">
                <a:solidFill>
                  <a:schemeClr val="bg1"/>
                </a:solidFill>
                <a:cs typeface="Mj_Faraz" panose="00000700000000000000" pitchFamily="2" charset="-78"/>
              </a:rPr>
              <a:t>اران</a:t>
            </a:r>
            <a:endParaRPr lang="en-US" sz="54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5134883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4800" dirty="0" smtClean="0">
                <a:solidFill>
                  <a:srgbClr val="66FFFF"/>
                </a:solidFill>
                <a:cs typeface="Mj_Faraz" panose="00000700000000000000" pitchFamily="2" charset="-78"/>
              </a:rPr>
              <a:t>بخش: </a:t>
            </a:r>
            <a:r>
              <a:rPr lang="fa-IR" sz="4400" dirty="0" smtClean="0">
                <a:cs typeface="Mj_Faraz" panose="00000700000000000000" pitchFamily="2" charset="-78"/>
              </a:rPr>
              <a:t>____________________________________________________ </a:t>
            </a:r>
            <a:endParaRPr lang="fa-IR" sz="4800" dirty="0" smtClean="0">
              <a:cs typeface="Mj_Faraz" panose="00000700000000000000" pitchFamily="2" charset="-78"/>
            </a:endParaRPr>
          </a:p>
          <a:p>
            <a:pPr algn="justLow" rtl="1"/>
            <a:r>
              <a:rPr lang="fa-IR" sz="4800" dirty="0" smtClean="0">
                <a:solidFill>
                  <a:srgbClr val="66FFFF"/>
                </a:solidFill>
                <a:cs typeface="Mj_Faraz" panose="00000700000000000000" pitchFamily="2" charset="-78"/>
              </a:rPr>
              <a:t>صدا:   </a:t>
            </a:r>
            <a:r>
              <a:rPr lang="fa-IR" sz="4400" dirty="0" smtClean="0">
                <a:cs typeface="Mj_Faraz" panose="00000700000000000000" pitchFamily="2" charset="-78"/>
              </a:rPr>
              <a:t>____________________________________________________</a:t>
            </a:r>
            <a:endParaRPr lang="en-US" sz="4800" dirty="0"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481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1_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</TotalTime>
  <Words>125</Words>
  <Application>Microsoft Office PowerPoint</Application>
  <PresentationFormat>Widescreen</PresentationFormat>
  <Paragraphs>49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Century Gothic</vt:lpstr>
      <vt:lpstr>Mj_Faraz</vt:lpstr>
      <vt:lpstr>Wingdings 3</vt:lpstr>
      <vt:lpstr>Ion</vt:lpstr>
      <vt:lpstr>1_Ion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86</cp:revision>
  <dcterms:created xsi:type="dcterms:W3CDTF">2018-07-22T11:59:34Z</dcterms:created>
  <dcterms:modified xsi:type="dcterms:W3CDTF">2018-07-30T13:57:24Z</dcterms:modified>
</cp:coreProperties>
</file>